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6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3"/>
  </p:notesMasterIdLst>
  <p:sldIdLst>
    <p:sldId id="256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272" r:id="rId12"/>
  </p:sldIdLst>
  <p:sldSz cx="9144000" cy="5143500" type="screen16x9"/>
  <p:notesSz cx="6858000" cy="9144000"/>
  <p:embeddedFontLst>
    <p:embeddedFont>
      <p:font typeface="Barlow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Condensed Medium" panose="020B060402020202020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Questrial" panose="020B0604020202020204" charset="0"/>
      <p:regular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60">
          <p15:clr>
            <a:srgbClr val="9AA0A6"/>
          </p15:clr>
        </p15:guide>
        <p15:guide id="2" pos="390">
          <p15:clr>
            <a:srgbClr val="9AA0A6"/>
          </p15:clr>
        </p15:guide>
        <p15:guide id="3" orient="horz" pos="1145">
          <p15:clr>
            <a:srgbClr val="9AA0A6"/>
          </p15:clr>
        </p15:guide>
        <p15:guide id="4" orient="horz" pos="18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0E040A-C022-4A11-9C48-FCACA52146E2}">
  <a:tblStyle styleId="{E50E040A-C022-4A11-9C48-FCACA52146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760"/>
        <p:guide pos="390"/>
        <p:guide orient="horz" pos="1145"/>
        <p:guide orient="horz" pos="18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2435b6724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2435b6724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8cc34f963_0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8cc34f963_0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2435b6724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2435b6724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1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cc34f963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8cc34f963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29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8cc34f963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8cc34f963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86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8cc34f963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8cc34f963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0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8cc34f963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8cc34f963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3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8cc34f963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8cc34f963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79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8cc34f963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8cc34f963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41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8cc34f963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8cc34f963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676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1625" y="1396238"/>
            <a:ext cx="33126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86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1379" y="2903063"/>
            <a:ext cx="32940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1300" y="2571572"/>
            <a:ext cx="31629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4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1625" y="1396238"/>
            <a:ext cx="33126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86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1379" y="2903063"/>
            <a:ext cx="32940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1300" y="2571572"/>
            <a:ext cx="31629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4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838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-5400000">
            <a:off x="4222950" y="212950"/>
            <a:ext cx="709800" cy="915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966300" y="2412546"/>
            <a:ext cx="5211600" cy="8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39025" y="3208475"/>
            <a:ext cx="52659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73448" y="1503600"/>
            <a:ext cx="5197200" cy="707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36035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17775" y="1248275"/>
            <a:ext cx="7899900" cy="29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 sz="1150">
                <a:solidFill>
                  <a:srgbClr val="F3F3F3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8564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55950" y="1818072"/>
            <a:ext cx="3516300" cy="27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 sz="1150">
                <a:solidFill>
                  <a:srgbClr val="F3F3F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572023" y="1817600"/>
            <a:ext cx="3516300" cy="27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508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rgbClr val="F3F3F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7422601" y="711301"/>
            <a:ext cx="1721400" cy="37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378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94800" y="513050"/>
            <a:ext cx="7948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5525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604500" y="1936563"/>
            <a:ext cx="3003300" cy="19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04499" y="1256325"/>
            <a:ext cx="3101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8868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602991" y="507049"/>
            <a:ext cx="2805000" cy="25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p8"/>
          <p:cNvSpPr/>
          <p:nvPr/>
        </p:nvSpPr>
        <p:spPr>
          <a:xfrm rot="-5400000">
            <a:off x="4387500" y="-336000"/>
            <a:ext cx="380700" cy="915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901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01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599666" y="513050"/>
            <a:ext cx="7948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/>
          <p:nvPr/>
        </p:nvSpPr>
        <p:spPr>
          <a:xfrm>
            <a:off x="7422601" y="711301"/>
            <a:ext cx="1721400" cy="37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28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1973450" y="2953325"/>
            <a:ext cx="40452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73448" y="1864050"/>
            <a:ext cx="5197200" cy="707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8646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-5400000">
            <a:off x="4222950" y="212950"/>
            <a:ext cx="709800" cy="915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966300" y="2412546"/>
            <a:ext cx="5211600" cy="8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39025" y="3208475"/>
            <a:ext cx="52659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73448" y="1503600"/>
            <a:ext cx="5197200" cy="707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64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 hasCustomPrompt="1"/>
          </p:nvPr>
        </p:nvSpPr>
        <p:spPr>
          <a:xfrm flipH="1">
            <a:off x="712950" y="1742127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623149" y="22176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2"/>
          </p:nvPr>
        </p:nvSpPr>
        <p:spPr>
          <a:xfrm>
            <a:off x="623148" y="2563244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621453" y="1742127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4"/>
          </p:nvPr>
        </p:nvSpPr>
        <p:spPr>
          <a:xfrm>
            <a:off x="3524849" y="22176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5"/>
          </p:nvPr>
        </p:nvSpPr>
        <p:spPr>
          <a:xfrm>
            <a:off x="3524852" y="25632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6516350" y="1742127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7"/>
          </p:nvPr>
        </p:nvSpPr>
        <p:spPr>
          <a:xfrm>
            <a:off x="6426548" y="22176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8"/>
          </p:nvPr>
        </p:nvSpPr>
        <p:spPr>
          <a:xfrm>
            <a:off x="6426552" y="25632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712950" y="3344012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3"/>
          </p:nvPr>
        </p:nvSpPr>
        <p:spPr>
          <a:xfrm>
            <a:off x="623149" y="3822823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4"/>
          </p:nvPr>
        </p:nvSpPr>
        <p:spPr>
          <a:xfrm>
            <a:off x="623152" y="4168424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3621453" y="3344012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6"/>
          </p:nvPr>
        </p:nvSpPr>
        <p:spPr>
          <a:xfrm>
            <a:off x="3524848" y="3822825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7"/>
          </p:nvPr>
        </p:nvSpPr>
        <p:spPr>
          <a:xfrm>
            <a:off x="3524848" y="4168425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8" hasCustomPrompt="1"/>
          </p:nvPr>
        </p:nvSpPr>
        <p:spPr>
          <a:xfrm flipH="1">
            <a:off x="6516350" y="3344012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9"/>
          </p:nvPr>
        </p:nvSpPr>
        <p:spPr>
          <a:xfrm>
            <a:off x="6426548" y="3822825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0"/>
          </p:nvPr>
        </p:nvSpPr>
        <p:spPr>
          <a:xfrm>
            <a:off x="6426552" y="4168425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1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6928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219388" y="1569850"/>
            <a:ext cx="4000200" cy="4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219417" y="1965773"/>
            <a:ext cx="40002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2"/>
          </p:nvPr>
        </p:nvSpPr>
        <p:spPr>
          <a:xfrm>
            <a:off x="3219403" y="3193876"/>
            <a:ext cx="4000200" cy="4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3219412" y="3589800"/>
            <a:ext cx="40002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4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2235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604500" y="1811803"/>
            <a:ext cx="3251100" cy="4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2"/>
          </p:nvPr>
        </p:nvSpPr>
        <p:spPr>
          <a:xfrm>
            <a:off x="4955100" y="1811803"/>
            <a:ext cx="3251100" cy="4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3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604500" y="2440877"/>
            <a:ext cx="3251100" cy="2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rgbClr val="F3F3F3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4"/>
          </p:nvPr>
        </p:nvSpPr>
        <p:spPr>
          <a:xfrm>
            <a:off x="4955100" y="2440877"/>
            <a:ext cx="3251100" cy="2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rgbClr val="F3F3F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234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604500" y="2343525"/>
            <a:ext cx="4019700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604500" y="1663275"/>
            <a:ext cx="40197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3172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 flipH="1">
            <a:off x="604507" y="2068467"/>
            <a:ext cx="2214000" cy="7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2"/>
          </p:nvPr>
        </p:nvSpPr>
        <p:spPr>
          <a:xfrm flipH="1">
            <a:off x="3787586" y="2068467"/>
            <a:ext cx="2214000" cy="7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3"/>
          </p:nvPr>
        </p:nvSpPr>
        <p:spPr>
          <a:xfrm flipH="1">
            <a:off x="604507" y="3538400"/>
            <a:ext cx="2214000" cy="7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937401" y="5974922"/>
            <a:ext cx="1723" cy="1723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0"/>
                </a:moveTo>
                <a:cubicBezTo>
                  <a:pt x="15" y="4"/>
                  <a:pt x="8" y="15"/>
                  <a:pt x="1" y="21"/>
                </a:cubicBezTo>
                <a:cubicBezTo>
                  <a:pt x="8" y="15"/>
                  <a:pt x="15" y="7"/>
                  <a:pt x="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1984073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0" y="5"/>
                </a:move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710297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5"/>
                </a:moveTo>
                <a:lnTo>
                  <a:pt x="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99675" y="517925"/>
            <a:ext cx="7948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ctrTitle" idx="4"/>
          </p:nvPr>
        </p:nvSpPr>
        <p:spPr>
          <a:xfrm>
            <a:off x="711308" y="1689125"/>
            <a:ext cx="23574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5"/>
          </p:nvPr>
        </p:nvSpPr>
        <p:spPr>
          <a:xfrm>
            <a:off x="3866275" y="1689125"/>
            <a:ext cx="23574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ctrTitle" idx="6"/>
          </p:nvPr>
        </p:nvSpPr>
        <p:spPr>
          <a:xfrm>
            <a:off x="711308" y="3166382"/>
            <a:ext cx="23574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ctrTitle" idx="7"/>
          </p:nvPr>
        </p:nvSpPr>
        <p:spPr>
          <a:xfrm>
            <a:off x="3866275" y="3166382"/>
            <a:ext cx="23574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8"/>
          </p:nvPr>
        </p:nvSpPr>
        <p:spPr>
          <a:xfrm flipH="1">
            <a:off x="3787582" y="3538400"/>
            <a:ext cx="2214000" cy="7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8831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Three columns 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1937401" y="5974922"/>
            <a:ext cx="1723" cy="1723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0"/>
                </a:moveTo>
                <a:cubicBezTo>
                  <a:pt x="15" y="4"/>
                  <a:pt x="8" y="15"/>
                  <a:pt x="1" y="21"/>
                </a:cubicBezTo>
                <a:cubicBezTo>
                  <a:pt x="8" y="15"/>
                  <a:pt x="15" y="7"/>
                  <a:pt x="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1984073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0" y="5"/>
                </a:move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710297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5"/>
                </a:moveTo>
                <a:lnTo>
                  <a:pt x="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/>
          </p:nvPr>
        </p:nvSpPr>
        <p:spPr>
          <a:xfrm flipH="1">
            <a:off x="2935650" y="1151175"/>
            <a:ext cx="3272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 flipH="1">
            <a:off x="2935650" y="1638625"/>
            <a:ext cx="32727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2"/>
          </p:nvPr>
        </p:nvSpPr>
        <p:spPr>
          <a:xfrm flipH="1">
            <a:off x="2935650" y="2307750"/>
            <a:ext cx="3272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3"/>
          </p:nvPr>
        </p:nvSpPr>
        <p:spPr>
          <a:xfrm flipH="1">
            <a:off x="2935650" y="2795200"/>
            <a:ext cx="32727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4"/>
          </p:nvPr>
        </p:nvSpPr>
        <p:spPr>
          <a:xfrm flipH="1">
            <a:off x="2935650" y="3464325"/>
            <a:ext cx="3272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5"/>
          </p:nvPr>
        </p:nvSpPr>
        <p:spPr>
          <a:xfrm flipH="1">
            <a:off x="2935650" y="3951775"/>
            <a:ext cx="32727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6"/>
          </p:nvPr>
        </p:nvSpPr>
        <p:spPr>
          <a:xfrm>
            <a:off x="603400" y="513050"/>
            <a:ext cx="7941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2038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">
  <p:cSld name="Six columns 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1937401" y="5974922"/>
            <a:ext cx="1723" cy="1723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0"/>
                </a:moveTo>
                <a:cubicBezTo>
                  <a:pt x="15" y="4"/>
                  <a:pt x="8" y="15"/>
                  <a:pt x="1" y="21"/>
                </a:cubicBezTo>
                <a:cubicBezTo>
                  <a:pt x="8" y="15"/>
                  <a:pt x="15" y="7"/>
                  <a:pt x="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1984073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0" y="5"/>
                </a:move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710297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5"/>
                </a:moveTo>
                <a:lnTo>
                  <a:pt x="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719775" y="2334424"/>
            <a:ext cx="2192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2"/>
          </p:nvPr>
        </p:nvSpPr>
        <p:spPr>
          <a:xfrm>
            <a:off x="3475713" y="2334424"/>
            <a:ext cx="2192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3"/>
          </p:nvPr>
        </p:nvSpPr>
        <p:spPr>
          <a:xfrm>
            <a:off x="6231675" y="2334424"/>
            <a:ext cx="2192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4"/>
          </p:nvPr>
        </p:nvSpPr>
        <p:spPr>
          <a:xfrm>
            <a:off x="719775" y="3961354"/>
            <a:ext cx="2192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5"/>
          </p:nvPr>
        </p:nvSpPr>
        <p:spPr>
          <a:xfrm>
            <a:off x="3475713" y="3961354"/>
            <a:ext cx="2192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6"/>
          </p:nvPr>
        </p:nvSpPr>
        <p:spPr>
          <a:xfrm>
            <a:off x="6231675" y="3961354"/>
            <a:ext cx="2192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826832" y="1903295"/>
            <a:ext cx="4017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3582991" y="1903295"/>
            <a:ext cx="4017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6338950" y="1903295"/>
            <a:ext cx="4017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827039" y="3526500"/>
            <a:ext cx="4017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3583199" y="3526500"/>
            <a:ext cx="4017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6339157" y="3526500"/>
            <a:ext cx="4017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9"/>
          <p:cNvSpPr/>
          <p:nvPr/>
        </p:nvSpPr>
        <p:spPr>
          <a:xfrm>
            <a:off x="7422601" y="711301"/>
            <a:ext cx="1721400" cy="37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1896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1937401" y="5974922"/>
            <a:ext cx="1723" cy="1723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0"/>
                </a:moveTo>
                <a:cubicBezTo>
                  <a:pt x="15" y="4"/>
                  <a:pt x="8" y="15"/>
                  <a:pt x="1" y="21"/>
                </a:cubicBezTo>
                <a:cubicBezTo>
                  <a:pt x="8" y="15"/>
                  <a:pt x="15" y="7"/>
                  <a:pt x="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84073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0" y="5"/>
                </a:move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710297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5"/>
                </a:moveTo>
                <a:lnTo>
                  <a:pt x="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"/>
          </p:nvPr>
        </p:nvSpPr>
        <p:spPr>
          <a:xfrm>
            <a:off x="617922" y="3126666"/>
            <a:ext cx="21273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2"/>
          </p:nvPr>
        </p:nvSpPr>
        <p:spPr>
          <a:xfrm>
            <a:off x="617925" y="3538825"/>
            <a:ext cx="20289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3"/>
          </p:nvPr>
        </p:nvSpPr>
        <p:spPr>
          <a:xfrm>
            <a:off x="3625371" y="3126666"/>
            <a:ext cx="21273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4"/>
          </p:nvPr>
        </p:nvSpPr>
        <p:spPr>
          <a:xfrm>
            <a:off x="3625375" y="3538825"/>
            <a:ext cx="20289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5"/>
          </p:nvPr>
        </p:nvSpPr>
        <p:spPr>
          <a:xfrm>
            <a:off x="6624876" y="3126666"/>
            <a:ext cx="21273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6"/>
          </p:nvPr>
        </p:nvSpPr>
        <p:spPr>
          <a:xfrm>
            <a:off x="6624875" y="3538825"/>
            <a:ext cx="20289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7418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1937401" y="5974922"/>
            <a:ext cx="1723" cy="1723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0"/>
                </a:moveTo>
                <a:cubicBezTo>
                  <a:pt x="15" y="4"/>
                  <a:pt x="8" y="15"/>
                  <a:pt x="1" y="21"/>
                </a:cubicBezTo>
                <a:cubicBezTo>
                  <a:pt x="8" y="15"/>
                  <a:pt x="15" y="7"/>
                  <a:pt x="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1984073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0" y="5"/>
                </a:move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710297" y="5766463"/>
            <a:ext cx="78" cy="470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5"/>
                </a:moveTo>
                <a:lnTo>
                  <a:pt x="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1209900" y="3546678"/>
            <a:ext cx="20169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1209900" y="3958830"/>
            <a:ext cx="19236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3680343" y="3546678"/>
            <a:ext cx="20169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80344" y="3958830"/>
            <a:ext cx="19236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143254" y="3546678"/>
            <a:ext cx="20169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143250" y="3958830"/>
            <a:ext cx="19236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60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604500" y="1936563"/>
            <a:ext cx="3003300" cy="19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04499" y="1256325"/>
            <a:ext cx="3101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subTitle" idx="1"/>
          </p:nvPr>
        </p:nvSpPr>
        <p:spPr>
          <a:xfrm>
            <a:off x="5038725" y="1777600"/>
            <a:ext cx="30801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1299" y="1824244"/>
            <a:ext cx="3860700" cy="707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3"/>
          </p:nvPr>
        </p:nvSpPr>
        <p:spPr>
          <a:xfrm>
            <a:off x="5038725" y="3671650"/>
            <a:ext cx="30801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711299" y="3718653"/>
            <a:ext cx="3860700" cy="707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0814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ctrTitle"/>
          </p:nvPr>
        </p:nvSpPr>
        <p:spPr>
          <a:xfrm>
            <a:off x="632400" y="499625"/>
            <a:ext cx="2583900" cy="9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632400" y="1542252"/>
            <a:ext cx="2583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617800" y="3522100"/>
            <a:ext cx="29004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lang="en" sz="1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Stories.</a:t>
            </a:r>
            <a:endParaRPr sz="1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711300" y="2832950"/>
            <a:ext cx="2704800" cy="37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120696" y="831800"/>
            <a:ext cx="2856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279834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054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040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15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 hasCustomPrompt="1"/>
          </p:nvPr>
        </p:nvSpPr>
        <p:spPr>
          <a:xfrm flipH="1">
            <a:off x="712950" y="1742127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623149" y="22176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2"/>
          </p:nvPr>
        </p:nvSpPr>
        <p:spPr>
          <a:xfrm>
            <a:off x="623148" y="2563244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621453" y="1742127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4"/>
          </p:nvPr>
        </p:nvSpPr>
        <p:spPr>
          <a:xfrm>
            <a:off x="3524849" y="22176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5"/>
          </p:nvPr>
        </p:nvSpPr>
        <p:spPr>
          <a:xfrm>
            <a:off x="3524852" y="25632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6516350" y="1742127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7"/>
          </p:nvPr>
        </p:nvSpPr>
        <p:spPr>
          <a:xfrm>
            <a:off x="6426548" y="22176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8"/>
          </p:nvPr>
        </p:nvSpPr>
        <p:spPr>
          <a:xfrm>
            <a:off x="6426552" y="2563250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712950" y="3344012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3"/>
          </p:nvPr>
        </p:nvSpPr>
        <p:spPr>
          <a:xfrm>
            <a:off x="623149" y="3822823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4"/>
          </p:nvPr>
        </p:nvSpPr>
        <p:spPr>
          <a:xfrm>
            <a:off x="623152" y="4168424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3621453" y="3344012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6"/>
          </p:nvPr>
        </p:nvSpPr>
        <p:spPr>
          <a:xfrm>
            <a:off x="3524848" y="3822825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7"/>
          </p:nvPr>
        </p:nvSpPr>
        <p:spPr>
          <a:xfrm>
            <a:off x="3524848" y="4168425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8" hasCustomPrompt="1"/>
          </p:nvPr>
        </p:nvSpPr>
        <p:spPr>
          <a:xfrm flipH="1">
            <a:off x="6516350" y="3344012"/>
            <a:ext cx="1901100" cy="375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Fira Sans Extra Condensed Medium"/>
              <a:buNone/>
              <a:defRPr sz="36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9"/>
          </p:nvPr>
        </p:nvSpPr>
        <p:spPr>
          <a:xfrm>
            <a:off x="6426548" y="3822825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0"/>
          </p:nvPr>
        </p:nvSpPr>
        <p:spPr>
          <a:xfrm>
            <a:off x="6426552" y="4168425"/>
            <a:ext cx="1990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1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_1_1_1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48">
          <p15:clr>
            <a:srgbClr val="EA4335"/>
          </p15:clr>
        </p15:guide>
        <p15:guide id="2" pos="448">
          <p15:clr>
            <a:srgbClr val="EA4335"/>
          </p15:clr>
        </p15:guide>
        <p15:guide id="3" orient="horz" pos="2792">
          <p15:clr>
            <a:srgbClr val="EA4335"/>
          </p15:clr>
        </p15:guide>
        <p15:guide id="4" pos="5312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2792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48">
          <p15:clr>
            <a:srgbClr val="EA4335"/>
          </p15:clr>
        </p15:guide>
        <p15:guide id="2" pos="448">
          <p15:clr>
            <a:srgbClr val="EA4335"/>
          </p15:clr>
        </p15:guide>
        <p15:guide id="3" orient="horz" pos="2792">
          <p15:clr>
            <a:srgbClr val="EA4335"/>
          </p15:clr>
        </p15:guide>
        <p15:guide id="4" pos="5312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l="35296"/>
          <a:stretch/>
        </p:blipFill>
        <p:spPr>
          <a:xfrm>
            <a:off x="3227400" y="0"/>
            <a:ext cx="59166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/>
          <p:nvPr/>
        </p:nvSpPr>
        <p:spPr>
          <a:xfrm>
            <a:off x="0" y="0"/>
            <a:ext cx="322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ctrTitle"/>
          </p:nvPr>
        </p:nvSpPr>
        <p:spPr>
          <a:xfrm>
            <a:off x="1148977" y="2066398"/>
            <a:ext cx="3663304" cy="14376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Healthcare Provider 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>
            <a:spLocks noGrp="1"/>
          </p:cNvSpPr>
          <p:nvPr>
            <p:ph type="title"/>
          </p:nvPr>
        </p:nvSpPr>
        <p:spPr>
          <a:xfrm>
            <a:off x="589650" y="1311450"/>
            <a:ext cx="2981181" cy="25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subTitle" idx="1"/>
          </p:nvPr>
        </p:nvSpPr>
        <p:spPr>
          <a:xfrm>
            <a:off x="708000" y="2182545"/>
            <a:ext cx="2976298" cy="1833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Questrial" panose="020B0604020202020204" charset="0"/>
              </a:rPr>
              <a:t>A healthcare provider refers to an individual or organization involved in delivering medical services or healthcare to patients, including doctors, nurses, hospitals, clinics, and other licensed professionals.</a:t>
            </a:r>
            <a:endParaRPr dirty="0">
              <a:latin typeface="Questrial" panose="020B0604020202020204" charset="0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708000" y="1127925"/>
            <a:ext cx="3101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Healthcare Provider</a:t>
            </a:r>
            <a:endParaRPr dirty="0"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399" y="1127925"/>
            <a:ext cx="5133600" cy="288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77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 idx="21"/>
          </p:nvPr>
        </p:nvSpPr>
        <p:spPr>
          <a:xfrm>
            <a:off x="619125" y="513050"/>
            <a:ext cx="7909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of Provider</a:t>
            </a:r>
            <a:endParaRPr dirty="0"/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 flipH="1">
            <a:off x="712950" y="1742127"/>
            <a:ext cx="1901100" cy="3750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2"/>
          </p:nvPr>
        </p:nvSpPr>
        <p:spPr>
          <a:xfrm>
            <a:off x="619125" y="2318623"/>
            <a:ext cx="1990800" cy="564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Questrial" panose="020B0604020202020204" charset="0"/>
              </a:rPr>
              <a:t>Participating/ Non Participating Provider</a:t>
            </a:r>
            <a:endParaRPr dirty="0">
              <a:latin typeface="Questrial" panose="020B0604020202020204" charset="0"/>
            </a:endParaRPr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3"/>
          </p:nvPr>
        </p:nvSpPr>
        <p:spPr>
          <a:xfrm flipH="1">
            <a:off x="3621453" y="1742127"/>
            <a:ext cx="1901100" cy="3750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6"/>
          </p:nvPr>
        </p:nvSpPr>
        <p:spPr>
          <a:xfrm flipH="1">
            <a:off x="6516350" y="1742127"/>
            <a:ext cx="1901100" cy="3750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title" idx="9"/>
          </p:nvPr>
        </p:nvSpPr>
        <p:spPr>
          <a:xfrm flipH="1">
            <a:off x="712950" y="3344012"/>
            <a:ext cx="1901100" cy="3750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15"/>
          </p:nvPr>
        </p:nvSpPr>
        <p:spPr>
          <a:xfrm flipH="1">
            <a:off x="3621453" y="3344012"/>
            <a:ext cx="1901100" cy="3750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8"/>
          </p:nvPr>
        </p:nvSpPr>
        <p:spPr>
          <a:xfrm flipH="1">
            <a:off x="6516350" y="3344012"/>
            <a:ext cx="1901100" cy="3750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5" name="Google Shape;186;p31">
            <a:extLst>
              <a:ext uri="{FF2B5EF4-FFF2-40B4-BE49-F238E27FC236}">
                <a16:creationId xmlns:a16="http://schemas.microsoft.com/office/drawing/2014/main" id="{F2080204-36B5-4713-A9DC-C3A9265C2E53}"/>
              </a:ext>
            </a:extLst>
          </p:cNvPr>
          <p:cNvSpPr txBox="1">
            <a:spLocks/>
          </p:cNvSpPr>
          <p:nvPr/>
        </p:nvSpPr>
        <p:spPr>
          <a:xfrm>
            <a:off x="6426650" y="2318624"/>
            <a:ext cx="1990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latin typeface="Questrial" panose="020B0604020202020204" charset="0"/>
              </a:rPr>
              <a:t>Billing Provider</a:t>
            </a:r>
          </a:p>
        </p:txBody>
      </p:sp>
      <p:sp>
        <p:nvSpPr>
          <p:cNvPr id="46" name="Google Shape;186;p31">
            <a:extLst>
              <a:ext uri="{FF2B5EF4-FFF2-40B4-BE49-F238E27FC236}">
                <a16:creationId xmlns:a16="http://schemas.microsoft.com/office/drawing/2014/main" id="{1DD60261-5290-437A-ACC2-E483203A0941}"/>
              </a:ext>
            </a:extLst>
          </p:cNvPr>
          <p:cNvSpPr txBox="1">
            <a:spLocks/>
          </p:cNvSpPr>
          <p:nvPr/>
        </p:nvSpPr>
        <p:spPr>
          <a:xfrm>
            <a:off x="619125" y="3864698"/>
            <a:ext cx="1990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latin typeface="Questrial" panose="020B0604020202020204" charset="0"/>
              </a:rPr>
              <a:t>Individual Provider</a:t>
            </a:r>
          </a:p>
        </p:txBody>
      </p:sp>
      <p:sp>
        <p:nvSpPr>
          <p:cNvPr id="47" name="Google Shape;186;p31">
            <a:extLst>
              <a:ext uri="{FF2B5EF4-FFF2-40B4-BE49-F238E27FC236}">
                <a16:creationId xmlns:a16="http://schemas.microsoft.com/office/drawing/2014/main" id="{0E403BD8-FDFA-4BF3-8B9E-A4960856E55F}"/>
              </a:ext>
            </a:extLst>
          </p:cNvPr>
          <p:cNvSpPr txBox="1">
            <a:spLocks/>
          </p:cNvSpPr>
          <p:nvPr/>
        </p:nvSpPr>
        <p:spPr>
          <a:xfrm>
            <a:off x="3576600" y="2318629"/>
            <a:ext cx="1990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latin typeface="Questrial" panose="020B0604020202020204" charset="0"/>
              </a:rPr>
              <a:t>Rendering Provider</a:t>
            </a:r>
          </a:p>
        </p:txBody>
      </p:sp>
      <p:sp>
        <p:nvSpPr>
          <p:cNvPr id="48" name="Google Shape;186;p31">
            <a:extLst>
              <a:ext uri="{FF2B5EF4-FFF2-40B4-BE49-F238E27FC236}">
                <a16:creationId xmlns:a16="http://schemas.microsoft.com/office/drawing/2014/main" id="{F2B0FE8E-56B1-459A-A5CC-857A2654153B}"/>
              </a:ext>
            </a:extLst>
          </p:cNvPr>
          <p:cNvSpPr txBox="1">
            <a:spLocks/>
          </p:cNvSpPr>
          <p:nvPr/>
        </p:nvSpPr>
        <p:spPr>
          <a:xfrm>
            <a:off x="6471500" y="3864698"/>
            <a:ext cx="1990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latin typeface="Questrial" panose="020B0604020202020204" charset="0"/>
              </a:rPr>
              <a:t>Group Provider</a:t>
            </a:r>
          </a:p>
        </p:txBody>
      </p:sp>
      <p:sp>
        <p:nvSpPr>
          <p:cNvPr id="49" name="Google Shape;186;p31">
            <a:extLst>
              <a:ext uri="{FF2B5EF4-FFF2-40B4-BE49-F238E27FC236}">
                <a16:creationId xmlns:a16="http://schemas.microsoft.com/office/drawing/2014/main" id="{78CB4F01-4F68-487A-AD0E-9955D8DDF4C2}"/>
              </a:ext>
            </a:extLst>
          </p:cNvPr>
          <p:cNvSpPr txBox="1">
            <a:spLocks/>
          </p:cNvSpPr>
          <p:nvPr/>
        </p:nvSpPr>
        <p:spPr>
          <a:xfrm>
            <a:off x="3576600" y="3864698"/>
            <a:ext cx="1990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latin typeface="Questrial" panose="020B0604020202020204" charset="0"/>
              </a:rPr>
              <a:t>Referring Provider</a:t>
            </a:r>
          </a:p>
        </p:txBody>
      </p:sp>
    </p:spTree>
    <p:extLst>
      <p:ext uri="{BB962C8B-B14F-4D97-AF65-F5344CB8AC3E}">
        <p14:creationId xmlns:p14="http://schemas.microsoft.com/office/powerpoint/2010/main" val="93287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668093" y="1138321"/>
            <a:ext cx="8475907" cy="711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Participating/Non-Participating Provider</a:t>
            </a:r>
            <a:endParaRPr sz="3600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2"/>
          </p:nvPr>
        </p:nvSpPr>
        <p:spPr>
          <a:xfrm flipH="1">
            <a:off x="726300" y="357869"/>
            <a:ext cx="8417700" cy="7113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5AA86-057C-40EA-AD12-C03404524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7960" y="2394192"/>
            <a:ext cx="3145988" cy="1497014"/>
          </a:xfrm>
        </p:spPr>
        <p:txBody>
          <a:bodyPr/>
          <a:lstStyle/>
          <a:p>
            <a:pPr algn="l"/>
            <a:r>
              <a:rPr lang="en-US">
                <a:latin typeface="Questrial" panose="020B0604020202020204" charset="0"/>
                <a:cs typeface="Calibri" panose="020F0502020204030204" pitchFamily="34" charset="0"/>
              </a:rPr>
              <a:t>	</a:t>
            </a:r>
            <a:r>
              <a:rPr lang="en-US" b="1">
                <a:solidFill>
                  <a:schemeClr val="tx1"/>
                </a:solidFill>
                <a:latin typeface="Questrial" panose="020B0604020202020204" charset="0"/>
                <a:cs typeface="Calibri" panose="020F0502020204030204" pitchFamily="34" charset="0"/>
              </a:rPr>
              <a:t>Participating Provider</a:t>
            </a:r>
            <a:br>
              <a:rPr lang="en-US" b="1">
                <a:solidFill>
                  <a:schemeClr val="tx1"/>
                </a:solidFill>
                <a:latin typeface="Questrial" panose="020B0604020202020204" charset="0"/>
                <a:cs typeface="Calibri" panose="020F0502020204030204" pitchFamily="34" charset="0"/>
              </a:rPr>
            </a:br>
            <a:r>
              <a:rPr lang="en-US">
                <a:latin typeface="Questrial" panose="020B0604020202020204" charset="0"/>
                <a:cs typeface="Calibri" panose="020F0502020204030204" pitchFamily="34" charset="0"/>
              </a:rPr>
              <a:t>A participating provider has an agreement with an insurance company to accept predetermined payment rates for services rendered</a:t>
            </a:r>
            <a:endParaRPr lang="en-US" dirty="0">
              <a:latin typeface="Questrial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C6332E5-8433-4065-AAB6-0CE398804150}"/>
              </a:ext>
            </a:extLst>
          </p:cNvPr>
          <p:cNvSpPr txBox="1">
            <a:spLocks/>
          </p:cNvSpPr>
          <p:nvPr/>
        </p:nvSpPr>
        <p:spPr>
          <a:xfrm>
            <a:off x="4572000" y="2394192"/>
            <a:ext cx="3145988" cy="149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US" dirty="0">
                <a:latin typeface="Questrial" panose="020B0604020202020204" charset="0"/>
              </a:rPr>
              <a:t>	</a:t>
            </a:r>
            <a:r>
              <a:rPr lang="en-US" b="1" dirty="0">
                <a:solidFill>
                  <a:schemeClr val="tx1"/>
                </a:solidFill>
                <a:latin typeface="Questrial" panose="020B0604020202020204" charset="0"/>
              </a:rPr>
              <a:t>Non-Participating: </a:t>
            </a:r>
            <a:br>
              <a:rPr lang="en-US" dirty="0">
                <a:latin typeface="Questrial" panose="020B0604020202020204" charset="0"/>
              </a:rPr>
            </a:br>
            <a:r>
              <a:rPr lang="en-US" dirty="0">
                <a:latin typeface="Questrial" panose="020B0604020202020204" charset="0"/>
              </a:rPr>
              <a:t>Non-participating provider does not have a contractual agreement and may charge higher fees or have different reimbursement arrangements.</a:t>
            </a:r>
            <a:endParaRPr lang="en-US" dirty="0">
              <a:latin typeface="Questrial" panose="020B060402020202020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99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6300" y="1226820"/>
            <a:ext cx="4968410" cy="600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Rendering Provider</a:t>
            </a:r>
            <a:endParaRPr sz="3600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2"/>
          </p:nvPr>
        </p:nvSpPr>
        <p:spPr>
          <a:xfrm flipH="1">
            <a:off x="726300" y="266977"/>
            <a:ext cx="8417700" cy="871343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5AA86-057C-40EA-AD12-C03404524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11" y="2128845"/>
            <a:ext cx="3738909" cy="1324616"/>
          </a:xfrm>
        </p:spPr>
        <p:txBody>
          <a:bodyPr/>
          <a:lstStyle/>
          <a:p>
            <a:pPr algn="l"/>
            <a:r>
              <a:rPr lang="en-US" sz="1600" dirty="0">
                <a:latin typeface="Questrial" panose="020B0604020202020204" charset="0"/>
              </a:rPr>
              <a:t>	A Rendering Provider is the healthcare professional or entity responsible for delivering medical services or care to a patient.</a:t>
            </a:r>
            <a:endParaRPr lang="en-US" sz="1600" dirty="0">
              <a:latin typeface="Questrial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6" name="Google Shape;667;p54">
            <a:extLst>
              <a:ext uri="{FF2B5EF4-FFF2-40B4-BE49-F238E27FC236}">
                <a16:creationId xmlns:a16="http://schemas.microsoft.com/office/drawing/2014/main" id="{BF6C2351-0AC5-48D2-A5C5-A9EBCB0EEC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727" r="12185"/>
          <a:stretch/>
        </p:blipFill>
        <p:spPr>
          <a:xfrm>
            <a:off x="5809010" y="1226820"/>
            <a:ext cx="3334990" cy="3131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77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6300" y="1416677"/>
            <a:ext cx="4311667" cy="5818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Billing Provider</a:t>
            </a:r>
            <a:endParaRPr sz="2800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2"/>
          </p:nvPr>
        </p:nvSpPr>
        <p:spPr>
          <a:xfrm flipH="1">
            <a:off x="726300" y="266977"/>
            <a:ext cx="8417700" cy="871343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5AA86-057C-40EA-AD12-C03404524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11" y="2128845"/>
            <a:ext cx="3738909" cy="1324616"/>
          </a:xfrm>
        </p:spPr>
        <p:txBody>
          <a:bodyPr/>
          <a:lstStyle/>
          <a:p>
            <a:pPr algn="l"/>
            <a:r>
              <a:rPr lang="en-US" dirty="0">
                <a:latin typeface="Questrial" panose="020B0604020202020204" charset="0"/>
              </a:rPr>
              <a:t>	A Billing Provider is the individual or organization that submits claims for medical services rendered to a patient to the insurance company or payer for reimbursement.</a:t>
            </a:r>
            <a:endParaRPr lang="en-US" sz="1600" dirty="0">
              <a:latin typeface="Questrial" panose="020B060402020202020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E79A0-D6F2-46BD-ABEA-D19E29658A60}"/>
              </a:ext>
            </a:extLst>
          </p:cNvPr>
          <p:cNvGrpSpPr/>
          <p:nvPr/>
        </p:nvGrpSpPr>
        <p:grpSpPr>
          <a:xfrm>
            <a:off x="5037968" y="1416677"/>
            <a:ext cx="4106032" cy="2748951"/>
            <a:chOff x="5037968" y="1416677"/>
            <a:chExt cx="4106031" cy="2748951"/>
          </a:xfrm>
          <a:solidFill>
            <a:schemeClr val="tx2">
              <a:alpha val="55000"/>
            </a:schemeClr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B3F24D-3BAC-4F05-B5C1-1BBDDD2E0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968" y="1416677"/>
              <a:ext cx="4106031" cy="274895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8305D6-A116-46B8-8199-A0866506C771}"/>
                </a:ext>
              </a:extLst>
            </p:cNvPr>
            <p:cNvSpPr/>
            <p:nvPr/>
          </p:nvSpPr>
          <p:spPr>
            <a:xfrm>
              <a:off x="5037969" y="1416677"/>
              <a:ext cx="4106030" cy="2748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708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6300" y="1206193"/>
            <a:ext cx="4311667" cy="5818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Individual Provider</a:t>
            </a:r>
            <a:endParaRPr sz="2800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2"/>
          </p:nvPr>
        </p:nvSpPr>
        <p:spPr>
          <a:xfrm flipH="1">
            <a:off x="726300" y="266977"/>
            <a:ext cx="8417700" cy="871343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5AA86-057C-40EA-AD12-C03404524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288" y="2091545"/>
            <a:ext cx="3738909" cy="1399215"/>
          </a:xfrm>
        </p:spPr>
        <p:txBody>
          <a:bodyPr/>
          <a:lstStyle/>
          <a:p>
            <a:pPr algn="l"/>
            <a:r>
              <a:rPr lang="en-US" dirty="0">
                <a:latin typeface="Questrial" panose="020B0604020202020204" charset="0"/>
              </a:rPr>
              <a:t>	An individual provider refers to a healthcare professional who delivers medical services or care to patients independently, typically without being part of a larger organization or healthcare facility.</a:t>
            </a:r>
            <a:endParaRPr lang="en-US" sz="1600" dirty="0">
              <a:latin typeface="Questrial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8" name="Google Shape;368;p41">
            <a:extLst>
              <a:ext uri="{FF2B5EF4-FFF2-40B4-BE49-F238E27FC236}">
                <a16:creationId xmlns:a16="http://schemas.microsoft.com/office/drawing/2014/main" id="{9E192B91-50A9-440A-9DE2-044DE9F794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6880" t="1950" r="8199" b="13596"/>
          <a:stretch/>
        </p:blipFill>
        <p:spPr>
          <a:xfrm flipH="1">
            <a:off x="6650830" y="1206193"/>
            <a:ext cx="2493170" cy="3169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943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6300" y="1255722"/>
            <a:ext cx="3402355" cy="5818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Referring Provider</a:t>
            </a:r>
            <a:endParaRPr sz="2800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2"/>
          </p:nvPr>
        </p:nvSpPr>
        <p:spPr>
          <a:xfrm flipH="1">
            <a:off x="726300" y="266977"/>
            <a:ext cx="8417700" cy="871343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5AA86-057C-40EA-AD12-C03404524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288" y="2091545"/>
            <a:ext cx="3738909" cy="1399215"/>
          </a:xfrm>
        </p:spPr>
        <p:txBody>
          <a:bodyPr/>
          <a:lstStyle/>
          <a:p>
            <a:pPr algn="l"/>
            <a:r>
              <a:rPr lang="en-US" dirty="0">
                <a:latin typeface="Questrial" panose="020B0604020202020204" charset="0"/>
              </a:rPr>
              <a:t>	A referring provider is a healthcare professional who recommends or directs a patient to receive specific medical services or consultations from another healthcare provider or specialist.</a:t>
            </a:r>
            <a:endParaRPr lang="en-US" sz="1600" dirty="0">
              <a:latin typeface="Questrial" panose="020B060402020202020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B6AFB9-FAED-4123-8F2C-38ACC428A39D}"/>
              </a:ext>
            </a:extLst>
          </p:cNvPr>
          <p:cNvGrpSpPr/>
          <p:nvPr/>
        </p:nvGrpSpPr>
        <p:grpSpPr>
          <a:xfrm>
            <a:off x="4312920" y="1255722"/>
            <a:ext cx="4831080" cy="3070860"/>
            <a:chOff x="4312920" y="1255722"/>
            <a:chExt cx="4831080" cy="30708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367836-4C1A-472E-9F59-7C4C1A0DB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083" r="15333"/>
            <a:stretch/>
          </p:blipFill>
          <p:spPr>
            <a:xfrm>
              <a:off x="4312920" y="1255722"/>
              <a:ext cx="4831080" cy="30708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33A237-4DCD-4184-9F59-B408D706AE6A}"/>
                </a:ext>
              </a:extLst>
            </p:cNvPr>
            <p:cNvSpPr/>
            <p:nvPr/>
          </p:nvSpPr>
          <p:spPr>
            <a:xfrm>
              <a:off x="4312921" y="1255722"/>
              <a:ext cx="4831079" cy="307086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76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6300" y="1255722"/>
            <a:ext cx="3402355" cy="5818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Group Provider</a:t>
            </a:r>
            <a:endParaRPr sz="2800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2"/>
          </p:nvPr>
        </p:nvSpPr>
        <p:spPr>
          <a:xfrm flipH="1">
            <a:off x="726300" y="266977"/>
            <a:ext cx="8417700" cy="871343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5AA86-057C-40EA-AD12-C03404524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288" y="2091545"/>
            <a:ext cx="3738909" cy="1399215"/>
          </a:xfrm>
        </p:spPr>
        <p:txBody>
          <a:bodyPr/>
          <a:lstStyle/>
          <a:p>
            <a:pPr algn="l"/>
            <a:r>
              <a:rPr lang="en-US" dirty="0">
                <a:latin typeface="Questrial" panose="020B0604020202020204" charset="0"/>
              </a:rPr>
              <a:t>	A group provider refers to a healthcare organization or practice that consists of multiple healthcare professionals who collectively deliver medical services to patients.</a:t>
            </a:r>
            <a:endParaRPr lang="en-US" sz="1600" dirty="0">
              <a:latin typeface="Questrial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E01ECA-DC18-484F-811B-267F9AA7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57" y="1376943"/>
            <a:ext cx="4429543" cy="2828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4268B4-4F34-47EE-9AFA-F6A527140364}"/>
              </a:ext>
            </a:extLst>
          </p:cNvPr>
          <p:cNvSpPr/>
          <p:nvPr/>
        </p:nvSpPr>
        <p:spPr>
          <a:xfrm>
            <a:off x="4714457" y="1376943"/>
            <a:ext cx="4429543" cy="28284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44314"/>
      </p:ext>
    </p:extLst>
  </p:cSld>
  <p:clrMapOvr>
    <a:masterClrMapping/>
  </p:clrMapOvr>
</p:sld>
</file>

<file path=ppt/theme/theme1.xml><?xml version="1.0" encoding="utf-8"?>
<a:theme xmlns:a="http://schemas.openxmlformats.org/drawingml/2006/main" name="Faber Clinical Case by Slidesgo">
  <a:themeElements>
    <a:clrScheme name="Simple Light">
      <a:dk1>
        <a:srgbClr val="F3F3F3"/>
      </a:dk1>
      <a:lt1>
        <a:srgbClr val="2C1858"/>
      </a:lt1>
      <a:dk2>
        <a:srgbClr val="2C1858"/>
      </a:dk2>
      <a:lt2>
        <a:srgbClr val="E990BC"/>
      </a:lt2>
      <a:accent1>
        <a:srgbClr val="E990BC"/>
      </a:accent1>
      <a:accent2>
        <a:srgbClr val="2C1858"/>
      </a:accent2>
      <a:accent3>
        <a:srgbClr val="2C1858"/>
      </a:accent3>
      <a:accent4>
        <a:srgbClr val="2C1858"/>
      </a:accent4>
      <a:accent5>
        <a:srgbClr val="2C1858"/>
      </a:accent5>
      <a:accent6>
        <a:srgbClr val="2C1858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aber Clinical Case by Slidesgo">
  <a:themeElements>
    <a:clrScheme name="Simple Light">
      <a:dk1>
        <a:srgbClr val="F3F3F3"/>
      </a:dk1>
      <a:lt1>
        <a:srgbClr val="2C1858"/>
      </a:lt1>
      <a:dk2>
        <a:srgbClr val="2C1858"/>
      </a:dk2>
      <a:lt2>
        <a:srgbClr val="E990BC"/>
      </a:lt2>
      <a:accent1>
        <a:srgbClr val="E990BC"/>
      </a:accent1>
      <a:accent2>
        <a:srgbClr val="2C1858"/>
      </a:accent2>
      <a:accent3>
        <a:srgbClr val="2C1858"/>
      </a:accent3>
      <a:accent4>
        <a:srgbClr val="2C1858"/>
      </a:accent4>
      <a:accent5>
        <a:srgbClr val="2C1858"/>
      </a:accent5>
      <a:accent6>
        <a:srgbClr val="2C1858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84</Words>
  <Application>Microsoft Office PowerPoint</Application>
  <PresentationFormat>On-screen Show (16:9)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Fira Sans Condensed Medium</vt:lpstr>
      <vt:lpstr>Barlow</vt:lpstr>
      <vt:lpstr>Questrial</vt:lpstr>
      <vt:lpstr>Calibri</vt:lpstr>
      <vt:lpstr>Fira Sans Extra Condensed Medium</vt:lpstr>
      <vt:lpstr>Roboto</vt:lpstr>
      <vt:lpstr>Lato</vt:lpstr>
      <vt:lpstr>Faber Clinical Case by Slidesgo</vt:lpstr>
      <vt:lpstr>1_Faber Clinical Case by Slidesgo</vt:lpstr>
      <vt:lpstr>Healthcare Provider </vt:lpstr>
      <vt:lpstr>Healthcare Provider</vt:lpstr>
      <vt:lpstr>Types of Provider</vt:lpstr>
      <vt:lpstr>Participating/Non-Participating Provider</vt:lpstr>
      <vt:lpstr>Rendering Provider</vt:lpstr>
      <vt:lpstr>Billing Provider</vt:lpstr>
      <vt:lpstr>Individual Provider</vt:lpstr>
      <vt:lpstr>Referring Provider</vt:lpstr>
      <vt:lpstr>Group Provider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Provider </dc:title>
  <cp:lastModifiedBy>Owais Ali</cp:lastModifiedBy>
  <cp:revision>9</cp:revision>
  <dcterms:modified xsi:type="dcterms:W3CDTF">2023-09-27T17:42:22Z</dcterms:modified>
</cp:coreProperties>
</file>